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2125D5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1BB3A-8B8F-4D0C-9589-06CBCC7E20AB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CA3B1-C027-4F25-A808-5101D5CC2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21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41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26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5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5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0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4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9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7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9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6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7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6941-3958-416F-B441-8A4A8829703C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A4BF9-A06D-4006-99A5-646FAEA80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14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152185" cy="2387600"/>
          </a:xfrm>
        </p:spPr>
        <p:txBody>
          <a:bodyPr/>
          <a:lstStyle/>
          <a:p>
            <a:r>
              <a:rPr lang="ru-RU" b="1" dirty="0">
                <a:latin typeface="Monotype Corsiva" panose="03010101010201010101" pitchFamily="66" charset="0"/>
              </a:rPr>
              <a:t>Выездные налоговые проверки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Monotype Corsiva" panose="03010101010201010101" pitchFamily="66" charset="0"/>
              </a:rPr>
              <a:t>Адвокат МКА «Князев и партнеры» Туманова Оксана Сергеевна</a:t>
            </a: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182" y="479623"/>
            <a:ext cx="2813539" cy="55066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/>
          <p:cNvSpPr txBox="1"/>
          <p:nvPr/>
        </p:nvSpPr>
        <p:spPr>
          <a:xfrm>
            <a:off x="5010639" y="5985029"/>
            <a:ext cx="2093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8 декабря 2016 года</a:t>
            </a:r>
          </a:p>
        </p:txBody>
      </p:sp>
    </p:spTree>
    <p:extLst>
      <p:ext uri="{BB962C8B-B14F-4D97-AF65-F5344CB8AC3E}">
        <p14:creationId xmlns:p14="http://schemas.microsoft.com/office/powerpoint/2010/main" val="1847158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Monotype Corsiva" panose="03010101010201010101" pitchFamily="66" charset="0"/>
              </a:rPr>
              <a:t>Взыскание налоговой задолженности по результатам проверки с зависимой 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81714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Необходимыми условиями для взыскания налоговой задолженности с новой компании являются: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Признание судом компании зависимой;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Задолженность по налогам возникла по итогам налоговой проверки и числится более 3 месяцев;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Поступление или передача на счета новой компании выручки налогоплательщика-должника.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6" y="5894363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6190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8245" y="738905"/>
            <a:ext cx="9144000" cy="2387600"/>
          </a:xfrm>
        </p:spPr>
        <p:txBody>
          <a:bodyPr/>
          <a:lstStyle/>
          <a:p>
            <a:r>
              <a:rPr lang="ru-RU" dirty="0">
                <a:latin typeface="Monotype Corsiva" panose="03010101010201010101" pitchFamily="66" charset="0"/>
              </a:rPr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1534" y="3792735"/>
            <a:ext cx="9144000" cy="1854200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latin typeface="+mj-lt"/>
              </a:rPr>
              <a:t>Адвокат-партнер МКА «Князев и партнеры» </a:t>
            </a:r>
          </a:p>
          <a:p>
            <a:pPr algn="r"/>
            <a:r>
              <a:rPr lang="ru-RU" b="1" dirty="0">
                <a:latin typeface="+mj-lt"/>
              </a:rPr>
              <a:t>Туманова Оксана Сергеевна</a:t>
            </a:r>
          </a:p>
          <a:p>
            <a:pPr algn="r"/>
            <a:r>
              <a:rPr lang="ru-RU" b="1" dirty="0">
                <a:latin typeface="+mj-lt"/>
              </a:rPr>
              <a:t>+7(925) 743-99-35</a:t>
            </a:r>
          </a:p>
          <a:p>
            <a:pPr algn="r"/>
            <a:r>
              <a:rPr lang="en-US" b="1" dirty="0">
                <a:latin typeface="+mj-lt"/>
              </a:rPr>
              <a:t>tumanova@kniazev.ru</a:t>
            </a:r>
            <a:endParaRPr lang="ru-RU" b="1" dirty="0">
              <a:latin typeface="+mj-lt"/>
            </a:endParaRP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8764" y="6163671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820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П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ланирование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выездных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налоговых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проверок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690688"/>
            <a:ext cx="10908323" cy="4754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проведения выездных налоговых проверок установлены в Концепции системы планирования выездных налоговых проверок. Такими критериями могут являться: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Налоговая нагрузка у данного налогоплательщика ниже ее среднего уровня по хозяйствующим субъектам в конкретной отрасли (виду экономической деятельности);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Отражение в бухгалтерской или налоговой отчетности убытков на протяжении нескольких налоговых периодов;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Отражение в налоговой отчетности значительных сумм налоговых вычетов за определенный период; и другие критерии.</a:t>
            </a: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6" y="5894363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1223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Monotype Corsiva" panose="03010101010201010101" pitchFamily="66" charset="0"/>
              </a:rPr>
              <a:t>Отбор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компании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для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проверки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1835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«ВНП-отбор» - это математический аппарат, в котором каждое нарушение эквивалентно тому или иному количеству баллов.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организация может набрать 68,3 балла по 43 показателям.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Настоящие 43 показателя включают такие критерии, как: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Представление нулевых деклараций;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Отражение в бухгалтерской или налоговой отчетности убытков на протяжении нескольких налоговых периодов;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Налоговая нагрузка налогоплательщика ниже ее среднего уровня в конкретной отрасли; и другие.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6" y="5894363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4563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Налоговая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безопасность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компании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: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необоснованная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налоговая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выгода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452" y="1825625"/>
            <a:ext cx="11141612" cy="48143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выгода может быть признана необоснованной, когда: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Для целей налогообложения учтены операции не в соответствии с их действительным экономическим смыслом;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Налоговая выгода получена вне связи с осуществлением реальной предпринимательской деятельности;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Реальное осуществление налогоплательщиком указанных операций невозможно.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Отсутствуют необходимые условия для достижения результатов соответствующей экономической деятельности;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Иные случаи.</a:t>
            </a: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5" y="5934541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9176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Налоговая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безопасность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компании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: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признаки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неблагонадежности</a:t>
            </a:r>
            <a:r>
              <a:rPr lang="en-US" b="1" dirty="0">
                <a:latin typeface="Monotype Corsiva" panose="03010101010201010101" pitchFamily="66" charset="0"/>
                <a:ea typeface="Arial Unicode MS" panose="020B0604020202020204" pitchFamily="34" charset="-128"/>
              </a:rPr>
              <a:t> </a:t>
            </a:r>
            <a:r>
              <a:rPr lang="en-US" b="1" dirty="0" err="1">
                <a:latin typeface="Monotype Corsiva" panose="03010101010201010101" pitchFamily="66" charset="0"/>
                <a:ea typeface="Arial Unicode MS" panose="020B0604020202020204" pitchFamily="34" charset="-128"/>
              </a:rPr>
              <a:t>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798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признаков установлен Приказом заместителя ФНС РФ и обобщает 109 типичных признаков недобросовестного налогоплательщика.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признаки подозрительности разделены на 3 группы: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признаки, выявляемые на этапе регистрации компании (28);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признаки, выявляемые на этапе постановки на налоговый учет (4);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признаки, выявляемые в ходе деятельности компании (77).</a:t>
            </a: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6" y="5894363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4018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latin typeface="Monotype Corsiva" panose="03010101010201010101" pitchFamily="66" charset="0"/>
              </a:rPr>
              <a:t>Как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подготовиться</a:t>
            </a:r>
            <a:r>
              <a:rPr lang="en-US" b="1" dirty="0">
                <a:latin typeface="Monotype Corsiva" panose="03010101010201010101" pitchFamily="66" charset="0"/>
              </a:rPr>
              <a:t> к </a:t>
            </a:r>
            <a:r>
              <a:rPr lang="en-US" b="1" dirty="0" err="1">
                <a:latin typeface="Monotype Corsiva" panose="03010101010201010101" pitchFamily="66" charset="0"/>
              </a:rPr>
              <a:t>налоговой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проверке</a:t>
            </a:r>
            <a:r>
              <a:rPr lang="ru-RU" b="1" dirty="0">
                <a:latin typeface="Monotype Corsiva" panose="03010101010201010101" pitchFamily="66" charset="0"/>
              </a:rPr>
              <a:t>: п</a:t>
            </a:r>
            <a:r>
              <a:rPr lang="en-US" b="1" dirty="0" err="1">
                <a:latin typeface="Monotype Corsiva" panose="03010101010201010101" pitchFamily="66" charset="0"/>
              </a:rPr>
              <a:t>роверка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своих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контрагентов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880188" cy="4619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качественной проверки, как правило, достаточно сбора следующей информации: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запрос оригиналов учредительных и регистрационных документов и изготовление их копий;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получение выписки из ЕРГЮЛ или ЕГРИП в ИФНС по месту регистрации поставщика;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получение справочной информации из неофициальных источников;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получение справочной информации из официальных источников: проверка адресов «массовой регистрации» и «массовых учредителей».</a:t>
            </a: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6" y="5894363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063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Monotype Corsiva" panose="03010101010201010101" pitchFamily="66" charset="0"/>
              </a:rPr>
              <a:t>Как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подготовиться</a:t>
            </a:r>
            <a:r>
              <a:rPr lang="en-US" b="1" dirty="0">
                <a:latin typeface="Monotype Corsiva" panose="03010101010201010101" pitchFamily="66" charset="0"/>
              </a:rPr>
              <a:t> к </a:t>
            </a:r>
            <a:r>
              <a:rPr lang="en-US" b="1" dirty="0" err="1">
                <a:latin typeface="Monotype Corsiva" panose="03010101010201010101" pitchFamily="66" charset="0"/>
              </a:rPr>
              <a:t>налоговой</a:t>
            </a:r>
            <a:r>
              <a:rPr lang="en-US" b="1" dirty="0">
                <a:latin typeface="Monotype Corsiva" panose="03010101010201010101" pitchFamily="66" charset="0"/>
              </a:rPr>
              <a:t> </a:t>
            </a:r>
            <a:r>
              <a:rPr lang="en-US" b="1" dirty="0" err="1">
                <a:latin typeface="Monotype Corsiva" panose="03010101010201010101" pitchFamily="66" charset="0"/>
              </a:rPr>
              <a:t>проверке</a:t>
            </a:r>
            <a:r>
              <a:rPr lang="ru-RU" b="1" dirty="0">
                <a:latin typeface="Monotype Corsiva" panose="03010101010201010101" pitchFamily="66" charset="0"/>
              </a:rPr>
              <a:t>:</a:t>
            </a:r>
            <a:r>
              <a:rPr lang="en-US" b="1" dirty="0">
                <a:latin typeface="Monotype Corsiva" panose="03010101010201010101" pitchFamily="66" charset="0"/>
              </a:rPr>
              <a:t> IT</a:t>
            </a:r>
            <a:r>
              <a:rPr lang="ru-RU" b="1" dirty="0">
                <a:latin typeface="Monotype Corsiva" panose="03010101010201010101" pitchFamily="66" charset="0"/>
              </a:rPr>
              <a:t>-</a:t>
            </a:r>
            <a:r>
              <a:rPr lang="en-US" b="1" dirty="0" err="1">
                <a:latin typeface="Monotype Corsiva" panose="03010101010201010101" pitchFamily="66" charset="0"/>
              </a:rPr>
              <a:t>безопасность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следующие риски в области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изъятия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утечки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ненадлежащего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перехват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передаваемои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каналам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6" y="5894363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5788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Monotype Corsiva" panose="03010101010201010101" pitchFamily="66" charset="0"/>
              </a:rPr>
              <a:t>Что хотят выявить налоговики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4"/>
            <a:ext cx="11020865" cy="4619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очередь, налоговые органы обращают внимание на: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искусственное завышение вычетов по НДС, расходов по налогу на прибыль и единому налогу по упрощенной системе налогообложения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ситуации, при которых сомнительные фирмы выступают в качестве поставщиков, исполнителей, арендодателей;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минимизацию налоговой базы по НДС, по налогу на прибыль и единому налогу по УСН путем изменения (занижения) реальной цены сделки либо отражения в учете лишь части реализованных товаров (неучтенная реализация) – если сомнительные фирмы выступают в качестве покупателей, заказчиков, комитентов, арендаторов.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5" y="6169694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7425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Monotype Corsiva" panose="03010101010201010101" pitchFamily="66" charset="0"/>
              </a:rPr>
              <a:t>Сбор доказательств против 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2391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сбора доказательств проверяющими, как правило, проводятся следующие мероприятия: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осмотр территории или помещения, используемых налогоплательщиком (а также документов и предметов, находящихся в данном помещении);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выемка документов (предметов);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опрос лиц, располагающих информацией относительно наличия обстоятельств, свидетельствующих о совершении налогового правонарушения.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45526" y="5894363"/>
            <a:ext cx="2813539" cy="550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5391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682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Monotype Corsiva</vt:lpstr>
      <vt:lpstr>Times New Roman</vt:lpstr>
      <vt:lpstr>Office Theme</vt:lpstr>
      <vt:lpstr>Выездные налоговые проверки</vt:lpstr>
      <vt:lpstr>Планирование выездных налоговых проверок</vt:lpstr>
      <vt:lpstr>Отбор компании для проверки</vt:lpstr>
      <vt:lpstr>Налоговая безопасность компании: необоснованная налоговая выгода</vt:lpstr>
      <vt:lpstr>Налоговая безопасность компании: признаки неблагонадежности компании</vt:lpstr>
      <vt:lpstr>Как подготовиться к налоговой проверке: проверка своих контрагентов</vt:lpstr>
      <vt:lpstr>Как подготовиться к налоговой проверке: IT-безопасность</vt:lpstr>
      <vt:lpstr>Что хотят выявить налоговики</vt:lpstr>
      <vt:lpstr>Сбор доказательств против компании</vt:lpstr>
      <vt:lpstr>Взыскание налоговой задолженности по результатам проверки с зависимой компании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Налоги</dc:title>
  <dc:creator>Ashirbaeva Ruzilya</dc:creator>
  <cp:lastModifiedBy>home</cp:lastModifiedBy>
  <cp:revision>14</cp:revision>
  <dcterms:created xsi:type="dcterms:W3CDTF">2016-11-23T10:55:01Z</dcterms:created>
  <dcterms:modified xsi:type="dcterms:W3CDTF">2016-12-02T12:46:45Z</dcterms:modified>
</cp:coreProperties>
</file>